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57" r:id="rId3"/>
    <p:sldId id="256" r:id="rId4"/>
    <p:sldId id="26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0" r:id="rId13"/>
    <p:sldId id="279" r:id="rId14"/>
    <p:sldId id="261" r:id="rId15"/>
    <p:sldId id="262" r:id="rId16"/>
    <p:sldId id="263" r:id="rId17"/>
    <p:sldId id="264" r:id="rId18"/>
    <p:sldId id="265" r:id="rId19"/>
    <p:sldId id="266" r:id="rId20"/>
    <p:sldId id="269" r:id="rId21"/>
    <p:sldId id="27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18" Type="http://schemas.openxmlformats.org/officeDocument/2006/relationships/customXml" Target="../ink/ink9.xml"/><Relationship Id="rId3" Type="http://schemas.openxmlformats.org/officeDocument/2006/relationships/image" Target="../media/image13.png"/><Relationship Id="rId21" Type="http://schemas.openxmlformats.org/officeDocument/2006/relationships/image" Target="../media/image100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2.xml"/><Relationship Id="rId5" Type="http://schemas.openxmlformats.org/officeDocument/2006/relationships/image" Target="../media/image2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2876550" y="2884209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42" y="4414559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8867" y="4771747"/>
            <a:ext cx="7143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3A6EF7-037B-4B8B-A726-242C859B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30" y="5503721"/>
            <a:ext cx="236240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9FB74-7EB5-4A9C-B090-5C6C3E79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64" y="4924551"/>
            <a:ext cx="929721" cy="85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081B-47AB-4129-8D39-DD895B9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A6286-B345-4BD2-9885-C0FEA8CB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1556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5EE1-79FE-4CDE-B661-A52C106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C5A7-ED92-45FA-9FA6-8213436D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55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69068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讀取圖片轉灰階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04477"/>
              </p:ext>
            </p:extLst>
          </p:nvPr>
        </p:nvGraphicFramePr>
        <p:xfrm>
          <a:off x="838200" y="2252433"/>
          <a:ext cx="9088226" cy="179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frame(RGB)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Cv2.cvtColor(frame,cv2.COLOR_RGB2GRAY)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  <a:r>
                        <a:rPr lang="en-US" altLang="zh-TW" dirty="0"/>
                        <a:t>(CV2.cvtCOLOR)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選擇需要做灰階的圖片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利用</a:t>
                      </a:r>
                      <a:r>
                        <a:rPr lang="en-US" altLang="zh-TW" dirty="0"/>
                        <a:t>OPENCV</a:t>
                      </a:r>
                      <a:r>
                        <a:rPr lang="zh-TW" altLang="en-US" dirty="0"/>
                        <a:t>內建程式庫做</a:t>
                      </a:r>
                      <a:r>
                        <a:rPr lang="en-US" altLang="zh-TW" dirty="0"/>
                        <a:t>RGB</a:t>
                      </a:r>
                      <a:r>
                        <a:rPr lang="zh-TW" altLang="en-US" dirty="0"/>
                        <a:t>轉</a:t>
                      </a:r>
                      <a:r>
                        <a:rPr lang="en-US" altLang="zh-TW" dirty="0"/>
                        <a:t>GRAY</a:t>
                      </a:r>
                      <a:r>
                        <a:rPr lang="zh-TW" altLang="en-US" dirty="0"/>
                        <a:t>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4406180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032082"/>
              </p:ext>
            </p:extLst>
          </p:nvPr>
        </p:nvGraphicFramePr>
        <p:xfrm>
          <a:off x="838200" y="4950666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cv2.threshold</a:t>
                      </a:r>
                    </a:p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(frame, 220, 255, cv2.THRESH_BINARY)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81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321356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找輪廓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20730"/>
              </p:ext>
            </p:extLst>
          </p:nvPr>
        </p:nvGraphicFramePr>
        <p:xfrm>
          <a:off x="621383" y="1690688"/>
          <a:ext cx="9088226" cy="206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 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輪廓 </a:t>
                      </a:r>
                      <a:r>
                        <a:rPr lang="en-US" altLang="zh-TW" sz="1800" dirty="0"/>
                        <a:t>(3</a:t>
                      </a:r>
                      <a:r>
                        <a:rPr lang="zh-TW" altLang="en-US" sz="1800" dirty="0"/>
                        <a:t>維</a:t>
                      </a:r>
                      <a:r>
                        <a:rPr lang="en-US" altLang="zh-TW" sz="1800" dirty="0"/>
                        <a:t>)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array [1][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cv2.findContours(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thresholded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cv2.RETR_EXTERNAL, cv2.CHAIN_APPROX_SIMPLE)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方式</a:t>
                      </a:r>
                      <a:r>
                        <a:rPr lang="en-US" altLang="zh-TW" dirty="0"/>
                        <a:t>:</a:t>
                      </a:r>
                      <a:r>
                        <a:rPr lang="en-US" altLang="zh-TW" dirty="0" err="1"/>
                        <a:t>approx</a:t>
                      </a:r>
                      <a:r>
                        <a:rPr lang="zh-TW" altLang="en-US" dirty="0"/>
                        <a:t>點到點輪廓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3759382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框出撲克牌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72DF261-E2AA-4C6F-AC84-356FD0C8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80906"/>
              </p:ext>
            </p:extLst>
          </p:nvPr>
        </p:nvGraphicFramePr>
        <p:xfrm>
          <a:off x="621383" y="4114800"/>
          <a:ext cx="95852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636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792636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077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85193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面積</a:t>
                      </a:r>
                      <a:r>
                        <a:rPr lang="en-US" altLang="zh-TW" dirty="0"/>
                        <a:t>array[</a:t>
                      </a:r>
                      <a:r>
                        <a:rPr lang="zh-TW" altLang="en-US" dirty="0"/>
                        <a:t>輪廓組</a:t>
                      </a:r>
                      <a:r>
                        <a:rPr lang="en-US" altLang="zh-TW" dirty="0"/>
                        <a:t>][(float)</a:t>
                      </a:r>
                      <a:r>
                        <a:rPr lang="zh-TW" altLang="en-US" dirty="0"/>
                        <a:t>面積值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面積在 </a:t>
                      </a:r>
                      <a:r>
                        <a:rPr lang="en-US" altLang="zh-TW" dirty="0"/>
                        <a:t>[3000, 40000] </a:t>
                      </a:r>
                      <a:r>
                        <a:rPr lang="zh-TW" altLang="en-US" dirty="0"/>
                        <a:t>之間的輪廓被認為是可能的卡片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363091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cv2.boundingRect(</a:t>
                      </a:r>
                      <a:r>
                        <a:rPr lang="zh-TW" altLang="en-US" b="1" dirty="0"/>
                        <a:t>輪廓</a:t>
                      </a:r>
                      <a:r>
                        <a:rPr lang="en-US" altLang="zh-TW" b="1" dirty="0"/>
                        <a:t>array)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 對輪廓計算其邊界框，返回 </a:t>
                      </a:r>
                      <a:r>
                        <a:rPr lang="en-US" altLang="zh-TW" dirty="0"/>
                        <a:t>(x, y, w, h)</a:t>
                      </a:r>
                    </a:p>
                    <a:p>
                      <a:r>
                        <a:rPr lang="en-US" altLang="zh-TW" b="1" dirty="0" err="1"/>
                        <a:t>aspect_ratio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dirty="0"/>
                        <a:t>= w / h</a:t>
                      </a:r>
                    </a:p>
                    <a:p>
                      <a:r>
                        <a:rPr lang="zh-TW" altLang="en-US" dirty="0"/>
                        <a:t>  計算輪廓的邊界框長寬比。過濾不要的物件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42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82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框選出過濾撲克牌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DC0B2D-19A9-4578-8521-A0084B5EC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76755"/>
              </p:ext>
            </p:extLst>
          </p:nvPr>
        </p:nvGraphicFramePr>
        <p:xfrm>
          <a:off x="772303" y="2042181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contourArea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篩選出的輪廓，綠色線條繪製在圖像上進行可視化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Cv2.drawContours(</a:t>
                      </a:r>
                      <a:r>
                        <a:rPr lang="zh-TW" altLang="en-US" dirty="0"/>
                        <a:t>分割過後的牌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粗度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F37C57D-F401-4D13-A460-009DA08C6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9108"/>
              </p:ext>
            </p:extLst>
          </p:nvPr>
        </p:nvGraphicFramePr>
        <p:xfrm>
          <a:off x="772303" y="4727216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特徵數據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判別出來牌型名字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Cv2.putext(</a:t>
                      </a:r>
                      <a:r>
                        <a:rPr lang="zh-TW" altLang="en-US" dirty="0"/>
                        <a:t>牌型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位置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大小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A13CB85-1CAF-4D50-B35C-1F4712032288}"/>
              </a:ext>
            </a:extLst>
          </p:cNvPr>
          <p:cNvSpPr txBox="1"/>
          <p:nvPr/>
        </p:nvSpPr>
        <p:spPr>
          <a:xfrm>
            <a:off x="772303" y="419827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撲克牌命名</a:t>
            </a:r>
          </a:p>
        </p:txBody>
      </p:sp>
    </p:spTree>
    <p:extLst>
      <p:ext uri="{BB962C8B-B14F-4D97-AF65-F5344CB8AC3E}">
        <p14:creationId xmlns:p14="http://schemas.microsoft.com/office/powerpoint/2010/main" val="222564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729789" y="172101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取輪廓邊角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1759"/>
              </p:ext>
            </p:extLst>
          </p:nvPr>
        </p:nvGraphicFramePr>
        <p:xfrm>
          <a:off x="729789" y="2394652"/>
          <a:ext cx="11181474" cy="2499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73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5590737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7827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的外接矩形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51972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x, y</a:t>
                      </a:r>
                      <a:r>
                        <a:rPr lang="zh-TW" altLang="en-US" dirty="0"/>
                        <a:t>：矩形的左上角座標。</a:t>
                      </a:r>
                      <a:r>
                        <a:rPr lang="en-US" altLang="zh-TW" dirty="0"/>
                        <a:t>w, h</a:t>
                      </a:r>
                      <a:r>
                        <a:rPr lang="zh-TW" altLang="en-US" dirty="0"/>
                        <a:t>：矩形的寬度和高度。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281517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 = (10, 10, 50, 50)  #</a:t>
                      </a:r>
                    </a:p>
                    <a:p>
                      <a:r>
                        <a:rPr lang="en-US" altLang="zh-TW" dirty="0"/>
                        <a:t> x, y, w, h</a:t>
                      </a:r>
                      <a:r>
                        <a:rPr lang="zh-TW" altLang="en-US" dirty="0"/>
                        <a:t>設定擷取範圍</a:t>
                      </a:r>
                      <a:r>
                        <a:rPr lang="en-US" altLang="zh-TW" dirty="0"/>
                        <a:t>]</a:t>
                      </a:r>
                      <a:r>
                        <a:rPr lang="en-US" altLang="zh-TW" dirty="0" err="1"/>
                        <a:t>cropped_img</a:t>
                      </a:r>
                      <a:r>
                        <a:rPr lang="en-US" altLang="zh-TW" dirty="0"/>
                        <a:t> = </a:t>
                      </a:r>
                    </a:p>
                    <a:p>
                      <a:r>
                        <a:rPr lang="en-US" altLang="zh-TW" dirty="0" err="1"/>
                        <a:t>extract_top_left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img_gray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擷取動作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58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408933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透視變換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95369"/>
              </p:ext>
            </p:extLst>
          </p:nvPr>
        </p:nvGraphicFramePr>
        <p:xfrm>
          <a:off x="838200" y="1836165"/>
          <a:ext cx="9088226" cy="142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cv2.getPerspectiveTransform(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cv2.warpPerspective(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M, (width, height))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2" y="3688439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67052"/>
              </p:ext>
            </p:extLst>
          </p:nvPr>
        </p:nvGraphicFramePr>
        <p:xfrm>
          <a:off x="838200" y="4098412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卡片影響</a:t>
                      </a:r>
                      <a:r>
                        <a:rPr lang="en-US" altLang="zh-TW" dirty="0"/>
                        <a:t>[</a:t>
                      </a:r>
                      <a:r>
                        <a:rPr lang="en-US" altLang="zh-TW" dirty="0" err="1"/>
                        <a:t>y:y+h,x:x+w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cv2.resize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分辨率一致化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1047511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花色及</a:t>
            </a:r>
            <a:r>
              <a:rPr lang="zh-TW" altLang="en-US" sz="1800"/>
              <a:t>數值比對</a:t>
            </a:r>
            <a:endParaRPr lang="zh-TW" altLang="en-US" sz="1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90742"/>
              </p:ext>
            </p:extLst>
          </p:nvPr>
        </p:nvGraphicFramePr>
        <p:xfrm>
          <a:off x="838200" y="2060020"/>
          <a:ext cx="9088226" cy="1697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花色、數字影像</a:t>
                      </a:r>
                      <a:r>
                        <a:rPr lang="en-US" altLang="zh-TW" dirty="0"/>
                        <a:t>array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num_result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array [</a:t>
                      </a:r>
                      <a:r>
                        <a:rPr lang="zh-TW" altLang="en-US" dirty="0"/>
                        <a:t>編號</a:t>
                      </a:r>
                      <a:r>
                        <a:rPr lang="en-US" altLang="zh-TW" dirty="0"/>
                        <a:t>][</a:t>
                      </a:r>
                      <a:r>
                        <a:rPr lang="zh-TW" altLang="en-US" dirty="0"/>
                        <a:t>原影像座標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(Cv2.absdiff(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zh-TW" altLang="en-US" sz="1800" b="1" i="0" kern="120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 = 5000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threshold -&gt;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取最小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num_result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 </a:t>
            </a:r>
            <a:r>
              <a:rPr lang="en-US" altLang="zh-TW" dirty="0" err="1"/>
              <a:t>xor</a:t>
            </a:r>
            <a:r>
              <a:rPr lang="zh-TW" altLang="en-US"/>
              <a:t>運算</a:t>
            </a:r>
            <a:endParaRPr lang="zh-TW" altLang="en-US" dirty="0"/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FE1BEF51-5F36-B9CC-28CF-B4EDC98D9C11}"/>
              </a:ext>
            </a:extLst>
          </p:cNvPr>
          <p:cNvSpPr/>
          <p:nvPr/>
        </p:nvSpPr>
        <p:spPr>
          <a:xfrm>
            <a:off x="8626238" y="525860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是否過筏值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777859" y="5258600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6728" y="4601389"/>
            <a:ext cx="506413" cy="80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B467ED08-7958-A013-99F3-CBB3761DFEED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9050917" y="4833588"/>
            <a:ext cx="506414" cy="34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56757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篩選後輪廓</a:t>
            </a:r>
            <a:r>
              <a:rPr lang="en-US" altLang="zh-TW" sz="1200" dirty="0"/>
              <a:t>array (I32)</a:t>
            </a:r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422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1583</Words>
  <Application>Microsoft Office PowerPoint</Application>
  <PresentationFormat>Widescreen</PresentationFormat>
  <Paragraphs>353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proxima-nova</vt:lpstr>
      <vt:lpstr>Arial</vt:lpstr>
      <vt:lpstr>Calibri</vt:lpstr>
      <vt:lpstr>Office 佈景主題</vt:lpstr>
      <vt:lpstr>嵌入式影像處理</vt:lpstr>
      <vt:lpstr>規格</vt:lpstr>
      <vt:lpstr>PowerPoint Presentation</vt:lpstr>
      <vt:lpstr>流程圖</vt:lpstr>
      <vt:lpstr>API</vt:lpstr>
      <vt:lpstr>API</vt:lpstr>
      <vt:lpstr>API</vt:lpstr>
      <vt:lpstr>API</vt:lpstr>
      <vt:lpstr>API</vt:lpstr>
      <vt:lpstr>API</vt:lpstr>
      <vt:lpstr>Thank You</vt:lpstr>
      <vt:lpstr>Use Case</vt:lpstr>
      <vt:lpstr>PowerPoint Presentation</vt:lpstr>
      <vt:lpstr>API</vt:lpstr>
      <vt:lpstr>API</vt:lpstr>
      <vt:lpstr>API</vt:lpstr>
      <vt:lpstr>API</vt:lpstr>
      <vt:lpstr>API</vt:lpstr>
      <vt:lpstr>API</vt:lpstr>
      <vt:lpstr>PowerPoint Presentation</vt:lpstr>
      <vt:lpstr>流程圖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Kenny Gun</cp:lastModifiedBy>
  <cp:revision>44</cp:revision>
  <dcterms:created xsi:type="dcterms:W3CDTF">2024-11-28T09:52:45Z</dcterms:created>
  <dcterms:modified xsi:type="dcterms:W3CDTF">2024-12-26T07:08:23Z</dcterms:modified>
</cp:coreProperties>
</file>